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1" r:id="rId4"/>
    <p:sldId id="262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mbria Math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mbria Math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mbria Math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ea typeface="Cambria Math" pitchFamily="18" charset="0"/>
              </a:rPr>
              <a:pPr/>
              <a:t>1/22/2014</a:t>
            </a:fld>
            <a:endParaRPr lang="en-US">
              <a:ea typeface="Cambria Math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mbria Math" pitchFamily="18" charset="0"/>
              </a:defRPr>
            </a:lvl1pPr>
          </a:lstStyle>
          <a:p>
            <a:endParaRPr lang="en-US">
              <a:ea typeface="Cambria Math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 Math" pitchFamily="18" charset="0"/>
              </a:defRPr>
            </a:lvl1pPr>
          </a:lstStyle>
          <a:p>
            <a:fld id="{B6F15528-21DE-4FAA-801E-634DDDAF4B2B}" type="slidenum">
              <a:rPr lang="en-US" smtClean="0">
                <a:ea typeface="Cambria Math" pitchFamily="18" charset="0"/>
              </a:rPr>
              <a:pPr/>
              <a:t>‹#›</a:t>
            </a:fld>
            <a:endParaRPr lang="en-US">
              <a:ea typeface="Cambria Math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 Math" pitchFamily="18" charset="0"/>
              </a:defRPr>
            </a:lvl1pPr>
          </a:lstStyle>
          <a:p>
            <a:fld id="{1D8BD707-D9CF-40AE-B4C6-C98DA3205C09}" type="datetimeFigureOut">
              <a:rPr lang="en-US" smtClean="0">
                <a:ea typeface="Cambria Math" pitchFamily="18" charset="0"/>
              </a:rPr>
              <a:pPr/>
              <a:t>1/22/2014</a:t>
            </a:fld>
            <a:endParaRPr lang="en-US">
              <a:ea typeface="Cambria Math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 Math" pitchFamily="18" charset="0"/>
              </a:defRPr>
            </a:lvl1pPr>
          </a:lstStyle>
          <a:p>
            <a:endParaRPr lang="en-US">
              <a:ea typeface="Cambria Math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 Math" pitchFamily="18" charset="0"/>
              </a:defRPr>
            </a:lvl1pPr>
          </a:lstStyle>
          <a:p>
            <a:fld id="{B6F15528-21DE-4FAA-801E-634DDDAF4B2B}" type="slidenum">
              <a:rPr lang="en-US" smtClean="0">
                <a:ea typeface="Cambria Math" pitchFamily="18" charset="0"/>
              </a:rPr>
              <a:pPr/>
              <a:t>‹#›</a:t>
            </a:fld>
            <a:endParaRPr lang="en-US">
              <a:ea typeface="Cambria Math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 Math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 Math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 Math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 Math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 Math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 Math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7708" y="699572"/>
            <a:ext cx="2995613" cy="6032942"/>
            <a:chOff x="541976" y="262966"/>
            <a:chExt cx="2995613" cy="603294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76" y="262966"/>
              <a:ext cx="2995613" cy="595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528706" y="6049687"/>
              <a:ext cx="20088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altLang="zh-TW" sz="1000" dirty="0" smtClean="0">
                  <a:latin typeface="Cambria Math" pitchFamily="18" charset="0"/>
                  <a:ea typeface="Cambria Math" pitchFamily="18" charset="0"/>
                </a:rPr>
                <a:t>Haga</a:t>
              </a:r>
              <a:r>
                <a:rPr lang="en-US" altLang="zh-TW" sz="1000" dirty="0" smtClean="0">
                  <a:latin typeface="Cambria Math" pitchFamily="18" charset="0"/>
                  <a:ea typeface="Cambria Math" pitchFamily="18" charset="0"/>
                </a:rPr>
                <a:t>+</a:t>
              </a:r>
              <a:r>
                <a:rPr lang="es-ES" altLang="zh-TW" sz="1000" dirty="0" smtClean="0">
                  <a:latin typeface="Cambria Math" pitchFamily="18" charset="0"/>
                  <a:ea typeface="Cambria Math" pitchFamily="18" charset="0"/>
                </a:rPr>
                <a:t>, </a:t>
              </a:r>
              <a:r>
                <a:rPr lang="es-ES" altLang="zh-TW" sz="1000" dirty="0">
                  <a:latin typeface="Cambria Math" pitchFamily="18" charset="0"/>
                  <a:ea typeface="Cambria Math" pitchFamily="18" charset="0"/>
                </a:rPr>
                <a:t>EPJWC, 61, 08004 (2013)</a:t>
              </a:r>
              <a:endParaRPr lang="zh-TW" altLang="en-US" sz="1000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Core shift measurement of the AGN in NGC 4261</a:t>
            </a:r>
            <a:endParaRPr lang="zh-TW" altLang="en-US" sz="2800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6422" y="699572"/>
            <a:ext cx="61155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By measuring a double-sided jet, the authors can accurately pin down the location of the BH at the center of the jets.</a:t>
            </a:r>
          </a:p>
          <a:p>
            <a:endParaRPr lang="en-US" altLang="zh-TW" dirty="0">
              <a:latin typeface="Cambria Math" pitchFamily="18" charset="0"/>
              <a:ea typeface="Cambria Math" pitchFamily="18" charset="0"/>
            </a:endParaRPr>
          </a:p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Also, there seems to be additional adsorption for the counter-jet (causing additional core shift). They consider it to be additional adsorption by free-free adsorption in the disk.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26422" y="2730897"/>
            <a:ext cx="4811429" cy="3560330"/>
            <a:chOff x="3831407" y="3049073"/>
            <a:chExt cx="4811429" cy="3560330"/>
          </a:xfrm>
        </p:grpSpPr>
        <p:grpSp>
          <p:nvGrpSpPr>
            <p:cNvPr id="4" name="Group 3"/>
            <p:cNvGrpSpPr/>
            <p:nvPr/>
          </p:nvGrpSpPr>
          <p:grpSpPr>
            <a:xfrm>
              <a:off x="3831407" y="3049073"/>
              <a:ext cx="4811429" cy="3560330"/>
              <a:chOff x="3938731" y="2729634"/>
              <a:chExt cx="4811429" cy="356033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8731" y="2729634"/>
                <a:ext cx="4811429" cy="3560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087830" y="5406810"/>
                <a:ext cx="200888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altLang="zh-TW" sz="1000" dirty="0" smtClean="0">
                    <a:latin typeface="Cambria Math" pitchFamily="18" charset="0"/>
                    <a:ea typeface="Cambria Math" pitchFamily="18" charset="0"/>
                  </a:rPr>
                  <a:t>Haga</a:t>
                </a:r>
                <a:r>
                  <a:rPr lang="en-US" altLang="zh-TW" sz="1000" dirty="0" smtClean="0">
                    <a:latin typeface="Cambria Math" pitchFamily="18" charset="0"/>
                    <a:ea typeface="Cambria Math" pitchFamily="18" charset="0"/>
                  </a:rPr>
                  <a:t>+</a:t>
                </a:r>
                <a:r>
                  <a:rPr lang="es-ES" altLang="zh-TW" sz="1000" dirty="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es-ES" altLang="zh-TW" sz="1000" dirty="0">
                    <a:latin typeface="Cambria Math" pitchFamily="18" charset="0"/>
                    <a:ea typeface="Cambria Math" pitchFamily="18" charset="0"/>
                  </a:rPr>
                  <a:t>EPJWC, 61, 08004 (2013)</a:t>
                </a:r>
                <a:endParaRPr lang="zh-TW" altLang="en-US" sz="10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sp>
          <p:nvSpPr>
            <p:cNvPr id="10" name="Oval 9"/>
            <p:cNvSpPr/>
            <p:nvPr/>
          </p:nvSpPr>
          <p:spPr>
            <a:xfrm rot="671904">
              <a:off x="5394121" y="4202884"/>
              <a:ext cx="1619075" cy="52011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817" y="4777063"/>
            <a:ext cx="3054067" cy="195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2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Core shifts </a:t>
            </a:r>
            <a:endParaRPr lang="zh-TW" altLang="en-US" sz="2800" dirty="0" smtClean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77541"/>
            <a:ext cx="4331776" cy="612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11929" y="677541"/>
            <a:ext cx="4087581" cy="6062209"/>
            <a:chOff x="311929" y="677541"/>
            <a:chExt cx="4087581" cy="606220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29" y="677541"/>
              <a:ext cx="4087581" cy="606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11929" y="685290"/>
              <a:ext cx="15295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00" dirty="0" err="1" smtClean="0">
                  <a:latin typeface="Cambria Math" pitchFamily="18" charset="0"/>
                  <a:ea typeface="Cambria Math" pitchFamily="18" charset="0"/>
                </a:rPr>
                <a:t>Hada</a:t>
              </a:r>
              <a:r>
                <a:rPr lang="en-US" altLang="zh-TW" sz="1000" dirty="0" smtClean="0">
                  <a:latin typeface="Cambria Math" pitchFamily="18" charset="0"/>
                  <a:ea typeface="Cambria Math" pitchFamily="18" charset="0"/>
                </a:rPr>
                <a:t>+, Nature, 477, 185</a:t>
              </a:r>
              <a:endParaRPr lang="zh-TW" altLang="en-US" sz="1000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39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2" name="Group 1031"/>
          <p:cNvGrpSpPr/>
          <p:nvPr/>
        </p:nvGrpSpPr>
        <p:grpSpPr>
          <a:xfrm>
            <a:off x="197708" y="699572"/>
            <a:ext cx="2995613" cy="6032942"/>
            <a:chOff x="197708" y="699572"/>
            <a:chExt cx="2995613" cy="6032942"/>
          </a:xfrm>
        </p:grpSpPr>
        <p:grpSp>
          <p:nvGrpSpPr>
            <p:cNvPr id="8" name="Group 7"/>
            <p:cNvGrpSpPr/>
            <p:nvPr/>
          </p:nvGrpSpPr>
          <p:grpSpPr>
            <a:xfrm>
              <a:off x="197708" y="699572"/>
              <a:ext cx="2995613" cy="6032942"/>
              <a:chOff x="541976" y="262966"/>
              <a:chExt cx="2995613" cy="6032942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976" y="262966"/>
                <a:ext cx="2995613" cy="5953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528706" y="6049687"/>
                <a:ext cx="200888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altLang="zh-TW" sz="1000" dirty="0" smtClean="0">
                    <a:latin typeface="Cambria Math" pitchFamily="18" charset="0"/>
                    <a:ea typeface="Cambria Math" pitchFamily="18" charset="0"/>
                  </a:rPr>
                  <a:t>Haga</a:t>
                </a:r>
                <a:r>
                  <a:rPr lang="en-US" altLang="zh-TW" sz="1000" dirty="0" smtClean="0">
                    <a:latin typeface="Cambria Math" pitchFamily="18" charset="0"/>
                    <a:ea typeface="Cambria Math" pitchFamily="18" charset="0"/>
                  </a:rPr>
                  <a:t>+</a:t>
                </a:r>
                <a:r>
                  <a:rPr lang="es-ES" altLang="zh-TW" sz="1000" dirty="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es-ES" altLang="zh-TW" sz="1000" dirty="0">
                    <a:latin typeface="Cambria Math" pitchFamily="18" charset="0"/>
                    <a:ea typeface="Cambria Math" pitchFamily="18" charset="0"/>
                  </a:rPr>
                  <a:t>EPJWC, 61, 08004 (2013)</a:t>
                </a:r>
                <a:endParaRPr lang="zh-TW" altLang="en-US" sz="10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2059459" y="1178011"/>
              <a:ext cx="0" cy="53546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891226" y="2445778"/>
              <a:ext cx="0" cy="53546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738182" y="3578158"/>
              <a:ext cx="0" cy="26773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695514" y="4121857"/>
              <a:ext cx="0" cy="26773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662176" y="4617244"/>
              <a:ext cx="0" cy="15810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655033" y="4967288"/>
              <a:ext cx="0" cy="11762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645573" y="5176837"/>
              <a:ext cx="0" cy="11762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057872" y="1713471"/>
              <a:ext cx="0" cy="3766579"/>
            </a:xfrm>
            <a:prstGeom prst="line">
              <a:avLst/>
            </a:prstGeom>
            <a:ln w="63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891226" y="2981238"/>
              <a:ext cx="0" cy="2498812"/>
            </a:xfrm>
            <a:prstGeom prst="line">
              <a:avLst/>
            </a:prstGeom>
            <a:ln w="63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39489" y="3845888"/>
              <a:ext cx="0" cy="1634162"/>
            </a:xfrm>
            <a:prstGeom prst="line">
              <a:avLst/>
            </a:prstGeom>
            <a:ln w="63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695514" y="4389587"/>
              <a:ext cx="0" cy="1090463"/>
            </a:xfrm>
            <a:prstGeom prst="line">
              <a:avLst/>
            </a:prstGeom>
            <a:ln w="63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662176" y="4755356"/>
              <a:ext cx="0" cy="724694"/>
            </a:xfrm>
            <a:prstGeom prst="line">
              <a:avLst/>
            </a:prstGeom>
            <a:ln w="63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52715" y="5084911"/>
              <a:ext cx="0" cy="395139"/>
            </a:xfrm>
            <a:prstGeom prst="line">
              <a:avLst/>
            </a:prstGeom>
            <a:ln w="63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645700" y="5282480"/>
              <a:ext cx="0" cy="197570"/>
            </a:xfrm>
            <a:prstGeom prst="line">
              <a:avLst/>
            </a:prstGeom>
            <a:ln w="63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What is the meaning of the radio core?</a:t>
            </a:r>
            <a:endParaRPr lang="zh-TW" altLang="en-US" sz="2800" dirty="0" smtClean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56053" y="616721"/>
                <a:ext cx="5502946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The radio core is the position where a particular frequency is at its peak brightness.</a:t>
                </a:r>
              </a:p>
              <a:p>
                <a:endParaRPr lang="en-US" altLang="zh-TW" dirty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It is typically taken to be the surface where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  <a:ea typeface="Cambria Math" pitchFamily="18" charset="0"/>
                      </a:rPr>
                      <m:t>𝜏</m:t>
                    </m:r>
                    <m:r>
                      <a:rPr lang="en-US" altLang="zh-TW" b="0" i="1" smtClean="0">
                        <a:latin typeface="Cambria Math"/>
                        <a:ea typeface="Cambria Math" pitchFamily="18" charset="0"/>
                      </a:rPr>
                      <m:t>~1</m:t>
                    </m:r>
                  </m:oMath>
                </a14:m>
                <a:r>
                  <a:rPr lang="zh-TW" alt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for synchrotron self adsorption. </a:t>
                </a:r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i.e. The core [of some frequency] is at a location where that frequency is the turnover frequency.</a:t>
                </a:r>
              </a:p>
              <a:p>
                <a:endParaRPr lang="en-US" altLang="zh-TW" dirty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The implication of this is that, on the side of the core closer to the BH, the spectral index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ea typeface="Cambria Math" pitchFamily="18" charset="0"/>
                      </a:rPr>
                      <m:t>𝛼</m:t>
                    </m:r>
                  </m:oMath>
                </a14:m>
                <a:r>
                  <a:rPr lang="zh-TW" alt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smtClean="0">
                        <a:latin typeface="Cambria Math"/>
                        <a:ea typeface="Cambria Math"/>
                      </a:rPr>
                      <m:t>υ</m:t>
                    </m:r>
                    <m:r>
                      <a:rPr lang="el-GR" altLang="zh-TW" i="1" smtClean="0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US" altLang="zh-TW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Cambria Math" pitchFamily="18" charset="0"/>
                          </a:rPr>
                          <m:t>𝑆</m:t>
                        </m:r>
                      </m:e>
                      <m:sup>
                        <m:r>
                          <a:rPr lang="zh-TW" altLang="en-US" i="1" smtClean="0">
                            <a:latin typeface="Cambria Math"/>
                            <a:ea typeface="Cambria Math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zh-TW" altLang="en-US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is positive and on the other side, negative.</a:t>
                </a:r>
                <a:endParaRPr lang="zh-TW" altLang="en-US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053" y="616721"/>
                <a:ext cx="5502946" cy="3139321"/>
              </a:xfrm>
              <a:prstGeom prst="rect">
                <a:avLst/>
              </a:prstGeom>
              <a:blipFill rotWithShape="1">
                <a:blip r:embed="rId3"/>
                <a:stretch>
                  <a:fillRect l="-998" t="-1165" r="-1220" b="-19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/>
          <p:nvPr/>
        </p:nvGrpSpPr>
        <p:grpSpPr>
          <a:xfrm>
            <a:off x="3450235" y="3785967"/>
            <a:ext cx="3330273" cy="2946950"/>
            <a:chOff x="1669886" y="969818"/>
            <a:chExt cx="5340514" cy="4725809"/>
          </a:xfrm>
        </p:grpSpPr>
        <p:grpSp>
          <p:nvGrpSpPr>
            <p:cNvPr id="74" name="Group 73"/>
            <p:cNvGrpSpPr/>
            <p:nvPr/>
          </p:nvGrpSpPr>
          <p:grpSpPr>
            <a:xfrm>
              <a:off x="1669886" y="969818"/>
              <a:ext cx="5340514" cy="4725809"/>
              <a:chOff x="1669886" y="969818"/>
              <a:chExt cx="5340514" cy="4725809"/>
            </a:xfrm>
          </p:grpSpPr>
          <p:pic>
            <p:nvPicPr>
              <p:cNvPr id="79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08" t="-7989" r="20427" b="14022"/>
              <a:stretch/>
            </p:blipFill>
            <p:spPr bwMode="auto">
              <a:xfrm>
                <a:off x="1669886" y="969818"/>
                <a:ext cx="5340514" cy="47258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" name="Rectangle 79"/>
              <p:cNvSpPr/>
              <p:nvPr/>
            </p:nvSpPr>
            <p:spPr>
              <a:xfrm>
                <a:off x="1981200" y="1524000"/>
                <a:ext cx="1371600" cy="3886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352800" y="1524000"/>
                <a:ext cx="2438400" cy="3886200"/>
              </a:xfrm>
              <a:prstGeom prst="rect">
                <a:avLst/>
              </a:prstGeom>
              <a:solidFill>
                <a:srgbClr val="92D050">
                  <a:alpha val="4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791200" y="1524000"/>
                <a:ext cx="1219200" cy="3886200"/>
              </a:xfrm>
              <a:prstGeom prst="rect">
                <a:avLst/>
              </a:prstGeom>
              <a:solidFill>
                <a:srgbClr val="7030A0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245788" y="4038600"/>
                <a:ext cx="1147708" cy="957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200" dirty="0" smtClean="0">
                    <a:latin typeface="Cambria Math" pitchFamily="18" charset="0"/>
                    <a:ea typeface="Cambria Math" pitchFamily="18" charset="0"/>
                  </a:rPr>
                  <a:t>Optically</a:t>
                </a:r>
              </a:p>
              <a:p>
                <a:pPr algn="ctr"/>
                <a:r>
                  <a:rPr lang="en-US" altLang="zh-TW" sz="1200" dirty="0" smtClean="0">
                    <a:latin typeface="Cambria Math" pitchFamily="18" charset="0"/>
                    <a:ea typeface="Cambria Math" pitchFamily="18" charset="0"/>
                  </a:rPr>
                  <a:t> thick </a:t>
                </a:r>
              </a:p>
              <a:p>
                <a:pPr algn="ctr"/>
                <a:r>
                  <a:rPr lang="en-US" altLang="zh-TW" sz="1200" dirty="0" smtClean="0">
                    <a:latin typeface="Cambria Math" pitchFamily="18" charset="0"/>
                    <a:ea typeface="Cambria Math" pitchFamily="18" charset="0"/>
                  </a:rPr>
                  <a:t>emission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706675" y="4322343"/>
                <a:ext cx="2699012" cy="684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200" dirty="0" smtClean="0">
                    <a:latin typeface="Cambria Math" pitchFamily="18" charset="0"/>
                    <a:ea typeface="Cambria Math" pitchFamily="18" charset="0"/>
                  </a:rPr>
                  <a:t>Optically thin power law </a:t>
                </a:r>
              </a:p>
              <a:p>
                <a:pPr algn="ctr"/>
                <a:r>
                  <a:rPr lang="en-US" altLang="zh-TW" sz="1200" dirty="0" smtClean="0">
                    <a:latin typeface="Cambria Math" pitchFamily="18" charset="0"/>
                    <a:ea typeface="Cambria Math" pitchFamily="18" charset="0"/>
                  </a:rPr>
                  <a:t>Synchrotron emission</a:t>
                </a: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2819401" y="970775"/>
              <a:ext cx="1251267" cy="684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>
                  <a:latin typeface="Cambria Math" pitchFamily="18" charset="0"/>
                  <a:ea typeface="Cambria Math" pitchFamily="18" charset="0"/>
                </a:rPr>
                <a:t>Turnover</a:t>
              </a:r>
            </a:p>
            <a:p>
              <a:r>
                <a:rPr lang="en-US" altLang="zh-TW" sz="1200" dirty="0" smtClean="0">
                  <a:latin typeface="Cambria Math" pitchFamily="18" charset="0"/>
                  <a:ea typeface="Cambria Math" pitchFamily="18" charset="0"/>
                </a:rPr>
                <a:t>frequency</a:t>
              </a:r>
              <a:endParaRPr lang="zh-TW" altLang="en-US" sz="1200" dirty="0" smtClean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188404" y="1030070"/>
              <a:ext cx="1251268" cy="684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200" dirty="0" smtClean="0">
                  <a:latin typeface="Cambria Math" pitchFamily="18" charset="0"/>
                  <a:ea typeface="Cambria Math" pitchFamily="18" charset="0"/>
                </a:rPr>
                <a:t>Break</a:t>
              </a:r>
            </a:p>
            <a:p>
              <a:pPr algn="ctr"/>
              <a:r>
                <a:rPr lang="en-US" altLang="zh-TW" sz="1200" dirty="0" smtClean="0">
                  <a:latin typeface="Cambria Math" pitchFamily="18" charset="0"/>
                  <a:ea typeface="Cambria Math" pitchFamily="18" charset="0"/>
                </a:rPr>
                <a:t>frequency</a:t>
              </a:r>
              <a:endParaRPr lang="zh-TW" altLang="en-US" sz="1200" dirty="0" smtClean="0"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3320922" y="1619638"/>
              <a:ext cx="28663" cy="2314545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5758845" y="1619638"/>
              <a:ext cx="28663" cy="2314545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766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41061" y="1692196"/>
            <a:ext cx="4830613" cy="5017003"/>
            <a:chOff x="3522975" y="2715245"/>
            <a:chExt cx="3849890" cy="399843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975" y="2715245"/>
              <a:ext cx="3849890" cy="3998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561151" y="6467463"/>
              <a:ext cx="181171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altLang="zh-TW" sz="1000" dirty="0"/>
                <a:t>Haga, EPJWC, 61, 08004 (2013)</a:t>
              </a:r>
              <a:endParaRPr lang="zh-TW" altLang="en-US" sz="10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What is the meaning of the radio core?</a:t>
            </a:r>
            <a:endParaRPr lang="zh-TW" altLang="en-US" sz="2800" dirty="0" smtClean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16636" y="680723"/>
                <a:ext cx="570337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>
                    <a:latin typeface="Cambria Math" pitchFamily="18" charset="0"/>
                    <a:ea typeface="Cambria Math" pitchFamily="18" charset="0"/>
                  </a:rPr>
                  <a:t>The implication of this is that, on the side of the core closer to the BH, the spectral index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  <a:ea typeface="Cambria Math" pitchFamily="18" charset="0"/>
                      </a:rPr>
                      <m:t>𝛼</m:t>
                    </m:r>
                  </m:oMath>
                </a14:m>
                <a:r>
                  <a:rPr lang="zh-TW" altLang="en-US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altLang="zh-TW" dirty="0">
                    <a:latin typeface="Cambria Math" pitchFamily="18" charset="0"/>
                    <a:ea typeface="Cambria Math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/>
                        <a:ea typeface="Cambria Math"/>
                      </a:rPr>
                      <m:t>υ</m:t>
                    </m:r>
                    <m:r>
                      <a:rPr lang="el-GR" altLang="zh-TW" i="1">
                        <a:latin typeface="Cambria Math"/>
                        <a:ea typeface="Cambria Math"/>
                      </a:rPr>
                      <m:t>∝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Cambria Math" pitchFamily="18" charset="0"/>
                          </a:rPr>
                          <m:t>𝑆</m:t>
                        </m:r>
                      </m:e>
                      <m:sup>
                        <m:r>
                          <a:rPr lang="zh-TW" altLang="en-US" i="1">
                            <a:latin typeface="Cambria Math"/>
                            <a:ea typeface="Cambria Math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zh-TW" altLang="en-US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altLang="zh-TW" dirty="0">
                    <a:latin typeface="Cambria Math" pitchFamily="18" charset="0"/>
                    <a:ea typeface="Cambria Math" pitchFamily="18" charset="0"/>
                  </a:rPr>
                  <a:t>is positive and on the other side, negative.</a:t>
                </a:r>
                <a:endParaRPr lang="zh-TW" alt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636" y="680723"/>
                <a:ext cx="5703377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855" t="-3974" b="-92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197708" y="699572"/>
            <a:ext cx="2995613" cy="6032942"/>
            <a:chOff x="197708" y="699572"/>
            <a:chExt cx="2995613" cy="6032942"/>
          </a:xfrm>
        </p:grpSpPr>
        <p:grpSp>
          <p:nvGrpSpPr>
            <p:cNvPr id="42" name="Group 41"/>
            <p:cNvGrpSpPr/>
            <p:nvPr/>
          </p:nvGrpSpPr>
          <p:grpSpPr>
            <a:xfrm>
              <a:off x="197708" y="699572"/>
              <a:ext cx="2995613" cy="6032942"/>
              <a:chOff x="541976" y="262966"/>
              <a:chExt cx="2995613" cy="6032942"/>
            </a:xfrm>
          </p:grpSpPr>
          <p:pic>
            <p:nvPicPr>
              <p:cNvPr id="57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976" y="262966"/>
                <a:ext cx="2995613" cy="5953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528706" y="6049687"/>
                <a:ext cx="200888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altLang="zh-TW" sz="1000" dirty="0" smtClean="0">
                    <a:latin typeface="Cambria Math" pitchFamily="18" charset="0"/>
                    <a:ea typeface="Cambria Math" pitchFamily="18" charset="0"/>
                  </a:rPr>
                  <a:t>Haga</a:t>
                </a:r>
                <a:r>
                  <a:rPr lang="en-US" altLang="zh-TW" sz="1000" dirty="0" smtClean="0">
                    <a:latin typeface="Cambria Math" pitchFamily="18" charset="0"/>
                    <a:ea typeface="Cambria Math" pitchFamily="18" charset="0"/>
                  </a:rPr>
                  <a:t>+</a:t>
                </a:r>
                <a:r>
                  <a:rPr lang="es-ES" altLang="zh-TW" sz="1000" dirty="0" smtClean="0"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es-ES" altLang="zh-TW" sz="1000" dirty="0">
                    <a:latin typeface="Cambria Math" pitchFamily="18" charset="0"/>
                    <a:ea typeface="Cambria Math" pitchFamily="18" charset="0"/>
                  </a:rPr>
                  <a:t>EPJWC, 61, 08004 (2013)</a:t>
                </a:r>
                <a:endParaRPr lang="zh-TW" altLang="en-US" sz="1000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>
            <a:xfrm>
              <a:off x="2059459" y="1178011"/>
              <a:ext cx="0" cy="53546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1891226" y="2445778"/>
              <a:ext cx="0" cy="53546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1738182" y="3578158"/>
              <a:ext cx="0" cy="26773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695514" y="4121857"/>
              <a:ext cx="0" cy="26773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662176" y="4617244"/>
              <a:ext cx="0" cy="15810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655033" y="4967288"/>
              <a:ext cx="0" cy="11762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645573" y="5176837"/>
              <a:ext cx="0" cy="11762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057872" y="1713471"/>
              <a:ext cx="0" cy="3766579"/>
            </a:xfrm>
            <a:prstGeom prst="line">
              <a:avLst/>
            </a:prstGeom>
            <a:ln w="63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891226" y="2981238"/>
              <a:ext cx="0" cy="2498812"/>
            </a:xfrm>
            <a:prstGeom prst="line">
              <a:avLst/>
            </a:prstGeom>
            <a:ln w="63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739489" y="3845888"/>
              <a:ext cx="0" cy="1634162"/>
            </a:xfrm>
            <a:prstGeom prst="line">
              <a:avLst/>
            </a:prstGeom>
            <a:ln w="63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695514" y="4389587"/>
              <a:ext cx="0" cy="1090463"/>
            </a:xfrm>
            <a:prstGeom prst="line">
              <a:avLst/>
            </a:prstGeom>
            <a:ln w="63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662176" y="4755356"/>
              <a:ext cx="0" cy="724694"/>
            </a:xfrm>
            <a:prstGeom prst="line">
              <a:avLst/>
            </a:prstGeom>
            <a:ln w="63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652715" y="5084911"/>
              <a:ext cx="0" cy="395139"/>
            </a:xfrm>
            <a:prstGeom prst="line">
              <a:avLst/>
            </a:prstGeom>
            <a:ln w="63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645700" y="5282480"/>
              <a:ext cx="0" cy="197570"/>
            </a:xfrm>
            <a:prstGeom prst="line">
              <a:avLst/>
            </a:prstGeom>
            <a:ln w="63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/>
          <p:cNvCxnSpPr/>
          <p:nvPr/>
        </p:nvCxnSpPr>
        <p:spPr>
          <a:xfrm>
            <a:off x="5505249" y="3262393"/>
            <a:ext cx="0" cy="68043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931811" y="5022850"/>
            <a:ext cx="0" cy="68043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69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Core shift measurement in M104</a:t>
            </a:r>
            <a:endParaRPr lang="zh-TW" altLang="en-US" sz="2800" dirty="0" smtClean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3581" y="523220"/>
            <a:ext cx="7716838" cy="4784643"/>
            <a:chOff x="327382" y="523220"/>
            <a:chExt cx="7716838" cy="47846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708"/>
            <a:stretch/>
          </p:blipFill>
          <p:spPr bwMode="auto">
            <a:xfrm>
              <a:off x="327382" y="1239183"/>
              <a:ext cx="3897313" cy="4068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" y="523220"/>
              <a:ext cx="6710363" cy="71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695" y="1239183"/>
              <a:ext cx="3819525" cy="131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602917" y="2643786"/>
            <a:ext cx="6737350" cy="4022827"/>
            <a:chOff x="1602936" y="2576509"/>
            <a:chExt cx="6737350" cy="402282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237" y="2576509"/>
              <a:ext cx="3617049" cy="3432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936" y="6008786"/>
              <a:ext cx="6737350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618940" y="5332376"/>
              <a:ext cx="145103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zh-TW" sz="1000" dirty="0"/>
                <a:t>Hada, ApJ, 779, 6 (2013)</a:t>
              </a:r>
              <a:endParaRPr lang="zh-TW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901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MOJAVE</a:t>
            </a:r>
            <a:r>
              <a:rPr lang="zh-TW" altLang="en-US" sz="2800" dirty="0" smtClean="0">
                <a:latin typeface="Cambria Math" pitchFamily="18" charset="0"/>
                <a:ea typeface="Cambria Math" pitchFamily="18" charset="0"/>
              </a:rPr>
              <a:t>：</a:t>
            </a:r>
            <a:r>
              <a:rPr lang="en-US" altLang="zh-TW" sz="2800" dirty="0" smtClean="0">
                <a:latin typeface="Cambria Math" pitchFamily="18" charset="0"/>
                <a:ea typeface="Cambria Math" pitchFamily="18" charset="0"/>
              </a:rPr>
              <a:t>General Statistics of core shifts</a:t>
            </a:r>
            <a:endParaRPr lang="en-US" altLang="zh-TW" sz="2800" dirty="0" smtClean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46182" y="482424"/>
            <a:ext cx="2972183" cy="2500472"/>
            <a:chOff x="311929" y="677542"/>
            <a:chExt cx="2972183" cy="2500472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274"/>
            <a:stretch/>
          </p:blipFill>
          <p:spPr bwMode="auto">
            <a:xfrm>
              <a:off x="311929" y="677542"/>
              <a:ext cx="2972183" cy="2500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11929" y="685290"/>
              <a:ext cx="15295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000" dirty="0" err="1" smtClean="0">
                  <a:latin typeface="Cambria Math" pitchFamily="18" charset="0"/>
                  <a:ea typeface="Cambria Math" pitchFamily="18" charset="0"/>
                </a:rPr>
                <a:t>Hada</a:t>
              </a:r>
              <a:r>
                <a:rPr lang="en-US" altLang="zh-TW" sz="1000" dirty="0" smtClean="0">
                  <a:latin typeface="Cambria Math" pitchFamily="18" charset="0"/>
                  <a:ea typeface="Cambria Math" pitchFamily="18" charset="0"/>
                </a:rPr>
                <a:t>+, Nature, 477, 185</a:t>
              </a:r>
              <a:endParaRPr lang="zh-TW" altLang="en-US" sz="1000" dirty="0" smtClean="0"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38565" y="482424"/>
            <a:ext cx="3301932" cy="6375576"/>
            <a:chOff x="361393" y="437979"/>
            <a:chExt cx="3301932" cy="6375576"/>
          </a:xfrm>
        </p:grpSpPr>
        <p:grpSp>
          <p:nvGrpSpPr>
            <p:cNvPr id="5" name="Group 4"/>
            <p:cNvGrpSpPr/>
            <p:nvPr/>
          </p:nvGrpSpPr>
          <p:grpSpPr>
            <a:xfrm>
              <a:off x="361393" y="437979"/>
              <a:ext cx="3301932" cy="6375576"/>
              <a:chOff x="361393" y="437979"/>
              <a:chExt cx="3301932" cy="6375576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393" y="437979"/>
                <a:ext cx="3295045" cy="2131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393" y="2569074"/>
                <a:ext cx="3301932" cy="2135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393" y="4704623"/>
                <a:ext cx="3295045" cy="1623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393" y="6327780"/>
                <a:ext cx="3279775" cy="485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8" name="Straight Connector 7"/>
            <p:cNvCxnSpPr/>
            <p:nvPr/>
          </p:nvCxnSpPr>
          <p:spPr>
            <a:xfrm>
              <a:off x="2001280" y="875654"/>
              <a:ext cx="0" cy="5284922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458839" y="875654"/>
              <a:ext cx="0" cy="5284922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71228" y="458666"/>
              <a:ext cx="197522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000" dirty="0" err="1"/>
                <a:t>Pushkarev</a:t>
              </a:r>
              <a:r>
                <a:rPr lang="en-US" altLang="zh-TW" sz="1000" dirty="0"/>
                <a:t>, A&amp;A, 545, A113 (2012)</a:t>
              </a:r>
              <a:endParaRPr lang="zh-TW" altLang="en-US" sz="1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8232" y="564666"/>
            <a:ext cx="23679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The MOJAVE program has published a core shift study of ~150 AGNs and the results are plotted on the right. It is clear that the general population follows the core shift scheme</a:t>
            </a:r>
            <a:endParaRPr lang="zh-TW" altLang="en-US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8232" y="3049251"/>
            <a:ext cx="52684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Cambria Math" pitchFamily="18" charset="0"/>
                <a:ea typeface="Cambria Math" pitchFamily="18" charset="0"/>
              </a:rPr>
              <a:t>(lower freq. 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cores are further down the jet). One also finds that the </a:t>
            </a:r>
            <a:r>
              <a:rPr lang="en-US" altLang="zh-TW" dirty="0" err="1" smtClean="0">
                <a:latin typeface="Cambria Math" pitchFamily="18" charset="0"/>
                <a:ea typeface="Cambria Math" pitchFamily="18" charset="0"/>
              </a:rPr>
              <a:t>seperation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 vector between the cores are generally within 45 </a:t>
            </a:r>
            <a:r>
              <a:rPr lang="en-US" altLang="zh-TW" dirty="0" err="1" smtClean="0">
                <a:latin typeface="Cambria Math" pitchFamily="18" charset="0"/>
                <a:ea typeface="Cambria Math" pitchFamily="18" charset="0"/>
              </a:rPr>
              <a:t>deg</a:t>
            </a:r>
            <a:r>
              <a:rPr lang="en-US" altLang="zh-TW" dirty="0" smtClean="0">
                <a:latin typeface="Cambria Math" pitchFamily="18" charset="0"/>
                <a:ea typeface="Cambria Math" pitchFamily="18" charset="0"/>
              </a:rPr>
              <a:t> of the jet axis.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751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Cambria Math" pitchFamily="18" charset="0"/>
                <a:ea typeface="Cambria Math" pitchFamily="18" charset="0"/>
              </a:rPr>
              <a:t>MOJAVE</a:t>
            </a:r>
            <a:r>
              <a:rPr lang="zh-TW" altLang="en-US" sz="2800" dirty="0">
                <a:latin typeface="Cambria Math" pitchFamily="18" charset="0"/>
                <a:ea typeface="Cambria Math" pitchFamily="18" charset="0"/>
              </a:rPr>
              <a:t>：</a:t>
            </a:r>
            <a:r>
              <a:rPr lang="en-US" altLang="zh-TW" sz="2800" dirty="0">
                <a:latin typeface="Cambria Math" pitchFamily="18" charset="0"/>
                <a:ea typeface="Cambria Math" pitchFamily="18" charset="0"/>
              </a:rPr>
              <a:t>General Statistics of core shifts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261675" y="736169"/>
                <a:ext cx="3758339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This figure shows that the magnetic field strength basically falls with distance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Cambria Math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Cambria Math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</a:p>
              <a:p>
                <a:endParaRPr lang="en-US" altLang="zh-TW" dirty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*I personally think using </a:t>
                </a:r>
                <a:r>
                  <a:rPr lang="en-US" altLang="zh-TW" dirty="0" err="1" smtClean="0">
                    <a:latin typeface="Cambria Math" pitchFamily="18" charset="0"/>
                    <a:ea typeface="Cambria Math" pitchFamily="18" charset="0"/>
                  </a:rPr>
                  <a:t>r_core</a:t>
                </a:r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 isn’t a very great way, given a BH mass factor of 10, then the scaling relation with </a:t>
                </a:r>
                <a:r>
                  <a:rPr lang="en-US" altLang="zh-TW" dirty="0" err="1" smtClean="0">
                    <a:latin typeface="Cambria Math" pitchFamily="18" charset="0"/>
                    <a:ea typeface="Cambria Math" pitchFamily="18" charset="0"/>
                  </a:rPr>
                  <a:t>Schwartzschild</a:t>
                </a:r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 radii would be an order of magnitude off.</a:t>
                </a:r>
              </a:p>
              <a:p>
                <a:endParaRPr lang="en-US" altLang="zh-TW" dirty="0"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altLang="zh-TW" dirty="0" smtClean="0">
                    <a:latin typeface="Cambria Math" pitchFamily="18" charset="0"/>
                    <a:ea typeface="Cambria Math" pitchFamily="18" charset="0"/>
                  </a:rPr>
                  <a:t>But anyway, what this shows is a general pattern of decreasing B field down the jet. </a:t>
                </a:r>
                <a:endParaRPr lang="zh-TW" altLang="en-US" dirty="0" smtClean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675" y="736169"/>
                <a:ext cx="3758339" cy="3693319"/>
              </a:xfrm>
              <a:prstGeom prst="rect">
                <a:avLst/>
              </a:prstGeom>
              <a:blipFill rotWithShape="1">
                <a:blip r:embed="rId2"/>
                <a:stretch>
                  <a:fillRect l="-1297" t="-990" r="-2269" b="-14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03496" y="595394"/>
            <a:ext cx="4833453" cy="3896680"/>
            <a:chOff x="203496" y="595394"/>
            <a:chExt cx="4833453" cy="3896680"/>
          </a:xfrm>
        </p:grpSpPr>
        <p:grpSp>
          <p:nvGrpSpPr>
            <p:cNvPr id="2" name="Group 1"/>
            <p:cNvGrpSpPr/>
            <p:nvPr/>
          </p:nvGrpSpPr>
          <p:grpSpPr>
            <a:xfrm>
              <a:off x="203496" y="595394"/>
              <a:ext cx="4833453" cy="3896680"/>
              <a:chOff x="203496" y="595394"/>
              <a:chExt cx="4833453" cy="3896680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97" y="595394"/>
                <a:ext cx="4833452" cy="3331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496" y="3926758"/>
                <a:ext cx="4833453" cy="565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880186" y="3066007"/>
              <a:ext cx="197522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000" dirty="0" err="1"/>
                <a:t>Pushkarev</a:t>
              </a:r>
              <a:r>
                <a:rPr lang="en-US" altLang="zh-TW" sz="1000" dirty="0"/>
                <a:t>, A&amp;A, 545, A113 (2012)</a:t>
              </a:r>
              <a:endParaRPr lang="zh-TW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13458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mbria Math" pitchFamily="18" charset="0"/>
            <a:ea typeface="Cambria Math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486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</cp:lastModifiedBy>
  <cp:revision>18</cp:revision>
  <dcterms:created xsi:type="dcterms:W3CDTF">2006-08-16T00:00:00Z</dcterms:created>
  <dcterms:modified xsi:type="dcterms:W3CDTF">2014-01-22T15:02:10Z</dcterms:modified>
</cp:coreProperties>
</file>